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6" Type="http://schemas.openxmlformats.org/officeDocument/2006/relationships/tableStyles" Target="tableStyles.xml" /><Relationship Id="rId45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44" Type="http://schemas.openxmlformats.org/officeDocument/2006/relationships/viewProps" Target="viewProps.xml" /><Relationship Id="rId43" Type="http://schemas.openxmlformats.org/officeDocument/2006/relationships/presProps" Target="presProps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jp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jp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jp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jp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jp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jpg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1.jp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2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Southeast,</a:t>
            </a:r>
            <a:r>
              <a:rPr/>
              <a:t> </a:t>
            </a:r>
            <a:r>
              <a:rPr/>
              <a:t>Botanical</a:t>
            </a:r>
            <a:r>
              <a:rPr/>
              <a:t> </a:t>
            </a:r>
            <a:r>
              <a:rPr/>
              <a:t>Heights,</a:t>
            </a:r>
            <a:r>
              <a:rPr/>
              <a:t> </a:t>
            </a: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End,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(September</a:t>
            </a:r>
            <a:r>
              <a:rPr/>
              <a:t> </a:t>
            </a:r>
            <a:r>
              <a:rPr/>
              <a:t>24,</a:t>
            </a:r>
            <a:r>
              <a:rPr/>
              <a:t> </a:t>
            </a:r>
            <a:r>
              <a:rPr/>
              <a:t>2019)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Botanical</a:t>
            </a:r>
            <a:r>
              <a:rPr/>
              <a:t> </a:t>
            </a:r>
            <a:r>
              <a:rPr/>
              <a:t>Heights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"4 total crimes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"-77.8% change compared to August 2018 (18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 crime(s) against persons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"0% change compared to August 2018 (1 crimes against persons)"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"53 total crimes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"-32.1% change compared to this time in 2018 (78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"9 crime(s) against persons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"28.6% change compared to this time in 2018 (7 crimes against persons)"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2018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2019:</a:t>
            </a:r>
            <a:r>
              <a:rPr/>
              <a:t> </a:t>
            </a:r>
            <a:r>
              <a:rPr/>
              <a:t>Botanical</a:t>
            </a:r>
            <a:r>
              <a:rPr/>
              <a:t> </a:t>
            </a:r>
            <a:r>
              <a:rPr/>
              <a:t>Heights</a:t>
            </a:r>
          </a:p>
        </p:txBody>
      </p:sp>
      <p:pic>
        <p:nvPicPr>
          <p:cNvPr descr="bot_2018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870200"/>
            <a:ext cx="8229600" cy="199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t_2019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336800"/>
            <a:ext cx="8229600" cy="3060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t_crimCa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87500" y="1600200"/>
            <a:ext cx="5969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t_weekDa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600200"/>
            <a:ext cx="7454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t_viole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19300"/>
            <a:ext cx="8229600" cy="3683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t_day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349500"/>
            <a:ext cx="8229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</a:p>
        </p:txBody>
      </p:sp>
      <p:pic>
        <p:nvPicPr>
          <p:cNvPr descr="/Users/jesstevens/Documents/professional/wumcrc/safety-and-security/r-crime-mapping/results/bot/2019/bot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Botanical</a:t>
            </a:r>
            <a:r>
              <a:rPr/>
              <a:t> </a:t>
            </a:r>
            <a:r>
              <a:rPr/>
              <a:t>Heights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professional/wumcrc/safety-and-security/r-crime-mapping/results/graphs/bot_crime_weekda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2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</a:p>
        </p:txBody>
      </p:sp>
      <p:pic>
        <p:nvPicPr>
          <p:cNvPr descr="/Users/jesstevens/Documents/professional/wumcrc/safety-and-security/r-crime-mapping/results/district-2/2019/dst2_aug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55900" y="1600200"/>
            <a:ext cx="3632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FPSE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"20 total crimes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"11.1% change compared to August 2018 (18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 crime(s) against persons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"-75.0% change compared to August 2018 (4 crimes against persons)"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"166 total crimes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"25.8% change compared to this time in 2018 (132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"27 crime(s) against persons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"-20.6% change compared to this time in 2018 (34 crimes against persons)"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2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23 neighborhoods in District 2. The South Hampton neighborhood is split between District 2 and District 1.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minimum number of crimes in one neighborhood was 1 (Wydown Skinker)"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maximum number of crimes in one neighborhood was 72 (Tower Grove South)"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mean number of crimes in one neighborhood was 15.95"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minimum rate of crimes in one neighborhood was 0.95 (Wydown Skinker)"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maximum rate of crimes in one neighborhood was 12.9 (Cheltenham)"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mean rate of crimes in one neighborhood was 5.28"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"121 total crimes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"0% change compared to August 2018 (121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"18 crime(s) against persons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"38.5% change compared to August 2018 (13 crimes against persons)"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"770 total crimes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"-8.33% change compared to this time in 2018 (840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"101 crime(s) against persons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"17.4% change compared to this time in 2018 (86 crimes against persons)"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2018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2019:</a:t>
            </a:r>
            <a:r>
              <a:rPr/>
              <a:t> </a:t>
            </a: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pic>
        <p:nvPicPr>
          <p:cNvPr descr="cwe_2018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692400"/>
            <a:ext cx="8229600" cy="233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we_2019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70100"/>
            <a:ext cx="8229600" cy="358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pic>
        <p:nvPicPr>
          <p:cNvPr descr="cwe_crimCa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295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we_weekDa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52700" y="1600200"/>
            <a:ext cx="4038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we_viole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19300"/>
            <a:ext cx="8229600" cy="3683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we_day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Central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</a:p>
        </p:txBody>
      </p:sp>
      <p:pic>
        <p:nvPicPr>
          <p:cNvPr descr="/Users/jesstevens/Documents/professional/wumcrc/safety-and-security/r-crime-mapping/results/cwe/2019/august/cwe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600200"/>
            <a:ext cx="5194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[1] "12 total crimes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"200% change compared to August 2018 (4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"6 crime(s) against persons in August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"Inf change compared to August 2018 (0 crimes against persons)"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"84 total crimes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"25.4% change compared to this time in 2018 (67 total crimes)"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"16 crime(s) against persons in 2019"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"129% change compared to this time in 2018 (7 crimes against persons)"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2018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2019:</a:t>
            </a:r>
            <a:r>
              <a:rPr/>
              <a:t> </a:t>
            </a: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</a:t>
            </a:r>
          </a:p>
        </p:txBody>
      </p:sp>
      <p:pic>
        <p:nvPicPr>
          <p:cNvPr descr="fpse_2018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590800"/>
            <a:ext cx="8229600" cy="2540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WUMC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Comparing</a:t>
            </a:r>
            <a:r>
              <a:rPr/>
              <a:t> </a:t>
            </a:r>
            <a:r>
              <a:rPr/>
              <a:t>2018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2019</a:t>
            </a:r>
          </a:p>
        </p:txBody>
      </p:sp>
      <p:pic>
        <p:nvPicPr>
          <p:cNvPr descr="mc_2018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870200"/>
            <a:ext cx="8229600" cy="199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c_2019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336800"/>
            <a:ext cx="8229600" cy="3060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WUMC</a:t>
            </a:r>
            <a:r>
              <a:rPr/>
              <a:t> </a:t>
            </a:r>
            <a:r>
              <a:rPr/>
              <a:t>Campus: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pic>
        <p:nvPicPr>
          <p:cNvPr descr="mc_crimCa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295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c_day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c_larcenies_ca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c_larcenies_val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76400"/>
            <a:ext cx="82296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Med.</a:t>
            </a:r>
            <a:r>
              <a:rPr/>
              <a:t> </a:t>
            </a:r>
            <a:r>
              <a:rPr/>
              <a:t>Campus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Crime: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cwe_mc_tm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tm_shape</a:t>
            </a:r>
            <a:r>
              <a:rPr sz="1800">
                <a:latin typeface="Courier"/>
              </a:rPr>
              <a:t>(mc_tiles)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tm_rgb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nhoods_sf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filter</a:t>
            </a:r>
            <a:r>
              <a:rPr sz="1800">
                <a:latin typeface="Courier"/>
              </a:rPr>
              <a:t>(., neighborhood </a:t>
            </a:r>
            <a:r>
              <a:rPr sz="1800">
                <a:solidFill>
                  <a:srgbClr val="666666"/>
                </a:solidFill>
                <a:latin typeface="Courier"/>
              </a:rPr>
              <a:t>==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38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tm_shape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tm_borders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col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"black"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lwd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lty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"dashed"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tm_shape</a:t>
            </a:r>
            <a:r>
              <a:rPr sz="1800">
                <a:latin typeface="Courier"/>
              </a:rPr>
              <a:t>(med_campus)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tm_fill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col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"#9ecae1"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alpha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.5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tm_borders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col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"black"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lwd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lty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"solid"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tm_shape</a:t>
            </a:r>
            <a:r>
              <a:rPr sz="1800">
                <a:latin typeface="Courier"/>
              </a:rPr>
              <a:t>(mc_crimes_month19_sf)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tm_bubbles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size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.25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col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"crimeCatName"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palette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"Set1"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title.col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"Part 1 Crimes"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tm_credits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"© Mapbox, © OpenStreetMap"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position =</a:t>
            </a:r>
            <a:r>
              <a:rPr sz="1800"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"left"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"BOTTOM"</a:t>
            </a:r>
            <a:r>
              <a:rPr sz="1800">
                <a:latin typeface="Courier"/>
              </a:rPr>
              <a:t>))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tm_layout</a:t>
            </a:r>
            <a:r>
              <a:rPr sz="1800">
                <a:latin typeface="Courier"/>
              </a:rPr>
              <a:t>(</a:t>
            </a:r>
            <a:br/>
            <a:r>
              <a:rPr sz="1800">
                <a:latin typeface="Courier"/>
              </a:rPr>
              <a:t>    </a:t>
            </a:r>
            <a:r>
              <a:rPr sz="1800">
                <a:solidFill>
                  <a:srgbClr val="902000"/>
                </a:solidFill>
                <a:latin typeface="Courier"/>
              </a:rPr>
              <a:t>frame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</a:t>
            </a:r>
            <a:r>
              <a:rPr sz="1800">
                <a:solidFill>
                  <a:srgbClr val="902000"/>
                </a:solidFill>
                <a:latin typeface="Courier"/>
              </a:rPr>
              <a:t>legend.bg.color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"white"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</a:t>
            </a:r>
            <a:r>
              <a:rPr sz="1800">
                <a:solidFill>
                  <a:srgbClr val="902000"/>
                </a:solidFill>
                <a:latin typeface="Courier"/>
              </a:rPr>
              <a:t>legend.frame=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</a:t>
            </a:r>
            <a:r>
              <a:rPr sz="1800">
                <a:solidFill>
                  <a:srgbClr val="902000"/>
                </a:solidFill>
                <a:latin typeface="Courier"/>
              </a:rPr>
              <a:t>legend.outside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</a:t>
            </a:r>
            <a:r>
              <a:rPr sz="1800">
                <a:solidFill>
                  <a:srgbClr val="902000"/>
                </a:solidFill>
                <a:latin typeface="Courier"/>
              </a:rPr>
              <a:t>legend.position =</a:t>
            </a:r>
            <a:r>
              <a:rPr sz="1800"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"right"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"bottom"</a:t>
            </a:r>
            <a:r>
              <a:rPr sz="1800">
                <a:latin typeface="Courier"/>
              </a:rPr>
              <a:t>))</a:t>
            </a:r>
            <a:br/>
            <a:br/>
            <a:r>
              <a:rPr sz="1800" b="1">
                <a:solidFill>
                  <a:srgbClr val="007020"/>
                </a:solidFill>
                <a:latin typeface="Courier"/>
              </a:rPr>
              <a:t>tmap_save</a:t>
            </a:r>
            <a:r>
              <a:rPr sz="1800">
                <a:latin typeface="Courier"/>
              </a:rPr>
              <a:t>(cwe_mc_tm, </a:t>
            </a:r>
            <a:r>
              <a:rPr sz="1800">
                <a:solidFill>
                  <a:srgbClr val="902000"/>
                </a:solidFill>
                <a:latin typeface="Courier"/>
              </a:rPr>
              <a:t>file =</a:t>
            </a:r>
            <a:r>
              <a:rPr sz="1800"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here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"results/cwe/2019/august/mc_total_crimes.jpeg"</a:t>
            </a:r>
            <a:r>
              <a:rPr sz="1800">
                <a:latin typeface="Courier"/>
              </a:rPr>
              <a:t>), </a:t>
            </a:r>
            <a:r>
              <a:rPr sz="1800">
                <a:solidFill>
                  <a:srgbClr val="902000"/>
                </a:solidFill>
                <a:latin typeface="Courier"/>
              </a:rPr>
              <a:t>dpi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500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Map saved to /Users/jesstevens/Documents/professional/wumcrc/safety-and-security/r-crime-mapping/results/cwe/2019/august/mc_total_crimes.jpeg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Resolution: 3837.59 by 3192.108 pixels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Size: 7.675179 by 6.384216 inches (500 dpi)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jesstevens/Documents/professional/wumcrc/safety-and-security/r-crime-mapping/results/cwe/2019/august/mc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54200" y="1600200"/>
            <a:ext cx="5435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Cortex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</a:p>
        </p:txBody>
      </p:sp>
      <p:pic>
        <p:nvPicPr>
          <p:cNvPr descr="/Users/jesstevens/Documents/professional/wumcrc/safety-and-security/r-crime-mapping/results/cwe/2019/august/cwe_ctx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82700" y="1600200"/>
            <a:ext cx="6578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</a:p>
        </p:txBody>
      </p:sp>
      <p:pic>
        <p:nvPicPr>
          <p:cNvPr descr="/Users/jesstevens/Documents/professional/wumcrc/safety-and-security/r-crime-mapping/results/district-5/2019/dst5_aug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33600" y="1600200"/>
            <a:ext cx="4864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pse_2019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70100"/>
            <a:ext cx="8229600" cy="358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23 neighborhoods in District 5. The South Hampton neighborhood is split between District 2 and District 1.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minimum number of crimes in one neighborhood was 6 (Greater Ville)"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maximum number of crimes in one neighborhood was 121 (Central West End)"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mean number of crimes in one neighborhood was 27.27"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minimum rate of crimes in one neighborhood was 0.97 (Greater Ville)"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maximum rate of crimes in one neighborhood was 11.46 (Fountain Park)"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[1] "The mean rate of crimes in one neighborhood was 7.02"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FPSE</a:t>
            </a:r>
            <a:r>
              <a:rPr/>
              <a:t> </a:t>
            </a:r>
            <a:r>
              <a:rPr/>
              <a:t>Larceny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Southeast:</a:t>
            </a:r>
            <a:r>
              <a:rPr/>
              <a:t> </a:t>
            </a:r>
            <a:r>
              <a:rPr/>
              <a:t>August</a:t>
            </a:r>
            <a:r>
              <a:rPr/>
              <a:t> </a:t>
            </a:r>
            <a:r>
              <a:rPr/>
              <a:t>2019</a:t>
            </a:r>
          </a:p>
        </p:txBody>
      </p:sp>
      <p:pic>
        <p:nvPicPr>
          <p:cNvPr descr="fpse_crimCa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87500" y="1600200"/>
            <a:ext cx="5969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pse_weekDa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52700" y="1600200"/>
            <a:ext cx="4038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pse_viole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19300"/>
            <a:ext cx="8229600" cy="3683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pse_day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Forest</a:t>
            </a:r>
            <a:r>
              <a:rPr/>
              <a:t> </a:t>
            </a:r>
            <a:r>
              <a:rPr/>
              <a:t>Park</a:t>
            </a:r>
            <a:r>
              <a:rPr/>
              <a:t> </a:t>
            </a:r>
            <a:r>
              <a:rPr/>
              <a:t>Southeast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</a:p>
        </p:txBody>
      </p:sp>
      <p:pic>
        <p:nvPicPr>
          <p:cNvPr descr="/Users/jesstevens/Documents/professional/wumcrc/safety-and-security/r-crime-mapping/results/fpse/2019/august/fpse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600200"/>
            <a:ext cx="5715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Park Southeast, Botanical Heights, Central West End, Medical Campus</dc:title>
  <dc:creator>Washington University Medical Center</dc:creator>
  <cp:keywords/>
  <dcterms:created xsi:type="dcterms:W3CDTF">2019-09-24T19:28:00Z</dcterms:created>
  <dcterms:modified xsi:type="dcterms:W3CDTF">2019-09-24T19:28:00Z</dcterms:modified>
</cp:coreProperties>
</file>